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82" r:id="rId3"/>
    <p:sldId id="259" r:id="rId4"/>
    <p:sldId id="278" r:id="rId5"/>
    <p:sldId id="257" r:id="rId6"/>
    <p:sldId id="267" r:id="rId7"/>
    <p:sldId id="273" r:id="rId8"/>
    <p:sldId id="272" r:id="rId9"/>
    <p:sldId id="260" r:id="rId10"/>
    <p:sldId id="261" r:id="rId11"/>
    <p:sldId id="262" r:id="rId12"/>
    <p:sldId id="263" r:id="rId13"/>
    <p:sldId id="276" r:id="rId14"/>
    <p:sldId id="271" r:id="rId15"/>
    <p:sldId id="265" r:id="rId16"/>
    <p:sldId id="274" r:id="rId17"/>
    <p:sldId id="270" r:id="rId18"/>
    <p:sldId id="268" r:id="rId19"/>
    <p:sldId id="275" r:id="rId20"/>
    <p:sldId id="277" r:id="rId21"/>
    <p:sldId id="258" r:id="rId22"/>
    <p:sldId id="283"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0" d="100"/>
          <a:sy n="100" d="100"/>
        </p:scale>
        <p:origin x="-10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2D13BA-6907-454D-A53B-19364DDFF57C}" type="datetimeFigureOut">
              <a:rPr lang="en-US" smtClean="0"/>
              <a:t>11/4/13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3B6DC8-E09E-DB4C-A664-1F5C8419654A}" type="slidenum">
              <a:rPr lang="en-US" smtClean="0"/>
              <a:t>‹#›</a:t>
            </a:fld>
            <a:endParaRPr lang="en-US"/>
          </a:p>
        </p:txBody>
      </p:sp>
    </p:spTree>
    <p:extLst>
      <p:ext uri="{BB962C8B-B14F-4D97-AF65-F5344CB8AC3E}">
        <p14:creationId xmlns:p14="http://schemas.microsoft.com/office/powerpoint/2010/main" val="31761670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www.eia.gov/energy_in_brief/article/about_shale_gas.cf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hlinkClick r:id="rId3"/>
              </a:rPr>
              <a:t>http://www.eia.gov/energy_in_brief/article/about_shale_gas.cfm</a:t>
            </a:r>
            <a:r>
              <a:rPr lang="en-US" dirty="0" smtClean="0"/>
              <a:t> </a:t>
            </a:r>
          </a:p>
          <a:p>
            <a:endParaRPr lang="en-US" dirty="0"/>
          </a:p>
        </p:txBody>
      </p:sp>
      <p:sp>
        <p:nvSpPr>
          <p:cNvPr id="4" name="Slide Number Placeholder 3"/>
          <p:cNvSpPr>
            <a:spLocks noGrp="1"/>
          </p:cNvSpPr>
          <p:nvPr>
            <p:ph type="sldNum" sz="quarter" idx="10"/>
          </p:nvPr>
        </p:nvSpPr>
        <p:spPr/>
        <p:txBody>
          <a:bodyPr/>
          <a:lstStyle/>
          <a:p>
            <a:fld id="{E506AE4E-C52A-1D47-A80F-0F72E2CB457D}"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DF10A1-1E93-F042-8306-F78D77B82627}" type="datetimeFigureOut">
              <a:rPr lang="en-US" smtClean="0"/>
              <a:t>11/4/13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13646-0749-1B4F-A288-92FB6F22595B}" type="slidenum">
              <a:rPr lang="en-US" smtClean="0"/>
              <a:t>‹#›</a:t>
            </a:fld>
            <a:endParaRPr lang="en-US"/>
          </a:p>
        </p:txBody>
      </p:sp>
    </p:spTree>
    <p:extLst>
      <p:ext uri="{BB962C8B-B14F-4D97-AF65-F5344CB8AC3E}">
        <p14:creationId xmlns:p14="http://schemas.microsoft.com/office/powerpoint/2010/main" val="3804511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DF10A1-1E93-F042-8306-F78D77B82627}" type="datetimeFigureOut">
              <a:rPr lang="en-US" smtClean="0"/>
              <a:t>11/4/13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13646-0749-1B4F-A288-92FB6F22595B}" type="slidenum">
              <a:rPr lang="en-US" smtClean="0"/>
              <a:t>‹#›</a:t>
            </a:fld>
            <a:endParaRPr lang="en-US"/>
          </a:p>
        </p:txBody>
      </p:sp>
    </p:spTree>
    <p:extLst>
      <p:ext uri="{BB962C8B-B14F-4D97-AF65-F5344CB8AC3E}">
        <p14:creationId xmlns:p14="http://schemas.microsoft.com/office/powerpoint/2010/main" val="938469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DF10A1-1E93-F042-8306-F78D77B82627}" type="datetimeFigureOut">
              <a:rPr lang="en-US" smtClean="0"/>
              <a:t>11/4/13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13646-0749-1B4F-A288-92FB6F22595B}" type="slidenum">
              <a:rPr lang="en-US" smtClean="0"/>
              <a:t>‹#›</a:t>
            </a:fld>
            <a:endParaRPr lang="en-US"/>
          </a:p>
        </p:txBody>
      </p:sp>
    </p:spTree>
    <p:extLst>
      <p:ext uri="{BB962C8B-B14F-4D97-AF65-F5344CB8AC3E}">
        <p14:creationId xmlns:p14="http://schemas.microsoft.com/office/powerpoint/2010/main" val="3916412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DF10A1-1E93-F042-8306-F78D77B82627}" type="datetimeFigureOut">
              <a:rPr lang="en-US" smtClean="0"/>
              <a:t>11/4/13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13646-0749-1B4F-A288-92FB6F22595B}" type="slidenum">
              <a:rPr lang="en-US" smtClean="0"/>
              <a:t>‹#›</a:t>
            </a:fld>
            <a:endParaRPr lang="en-US"/>
          </a:p>
        </p:txBody>
      </p:sp>
    </p:spTree>
    <p:extLst>
      <p:ext uri="{BB962C8B-B14F-4D97-AF65-F5344CB8AC3E}">
        <p14:creationId xmlns:p14="http://schemas.microsoft.com/office/powerpoint/2010/main" val="214263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DF10A1-1E93-F042-8306-F78D77B82627}" type="datetimeFigureOut">
              <a:rPr lang="en-US" smtClean="0"/>
              <a:t>11/4/13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13646-0749-1B4F-A288-92FB6F22595B}" type="slidenum">
              <a:rPr lang="en-US" smtClean="0"/>
              <a:t>‹#›</a:t>
            </a:fld>
            <a:endParaRPr lang="en-US"/>
          </a:p>
        </p:txBody>
      </p:sp>
    </p:spTree>
    <p:extLst>
      <p:ext uri="{BB962C8B-B14F-4D97-AF65-F5344CB8AC3E}">
        <p14:creationId xmlns:p14="http://schemas.microsoft.com/office/powerpoint/2010/main" val="4239172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DF10A1-1E93-F042-8306-F78D77B82627}" type="datetimeFigureOut">
              <a:rPr lang="en-US" smtClean="0"/>
              <a:t>11/4/13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13646-0749-1B4F-A288-92FB6F22595B}" type="slidenum">
              <a:rPr lang="en-US" smtClean="0"/>
              <a:t>‹#›</a:t>
            </a:fld>
            <a:endParaRPr lang="en-US"/>
          </a:p>
        </p:txBody>
      </p:sp>
    </p:spTree>
    <p:extLst>
      <p:ext uri="{BB962C8B-B14F-4D97-AF65-F5344CB8AC3E}">
        <p14:creationId xmlns:p14="http://schemas.microsoft.com/office/powerpoint/2010/main" val="724444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DF10A1-1E93-F042-8306-F78D77B82627}" type="datetimeFigureOut">
              <a:rPr lang="en-US" smtClean="0"/>
              <a:t>11/4/13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213646-0749-1B4F-A288-92FB6F22595B}" type="slidenum">
              <a:rPr lang="en-US" smtClean="0"/>
              <a:t>‹#›</a:t>
            </a:fld>
            <a:endParaRPr lang="en-US"/>
          </a:p>
        </p:txBody>
      </p:sp>
    </p:spTree>
    <p:extLst>
      <p:ext uri="{BB962C8B-B14F-4D97-AF65-F5344CB8AC3E}">
        <p14:creationId xmlns:p14="http://schemas.microsoft.com/office/powerpoint/2010/main" val="4223851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DF10A1-1E93-F042-8306-F78D77B82627}" type="datetimeFigureOut">
              <a:rPr lang="en-US" smtClean="0"/>
              <a:t>11/4/13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213646-0749-1B4F-A288-92FB6F22595B}" type="slidenum">
              <a:rPr lang="en-US" smtClean="0"/>
              <a:t>‹#›</a:t>
            </a:fld>
            <a:endParaRPr lang="en-US"/>
          </a:p>
        </p:txBody>
      </p:sp>
    </p:spTree>
    <p:extLst>
      <p:ext uri="{BB962C8B-B14F-4D97-AF65-F5344CB8AC3E}">
        <p14:creationId xmlns:p14="http://schemas.microsoft.com/office/powerpoint/2010/main" val="3243917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DF10A1-1E93-F042-8306-F78D77B82627}" type="datetimeFigureOut">
              <a:rPr lang="en-US" smtClean="0"/>
              <a:t>11/4/13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213646-0749-1B4F-A288-92FB6F22595B}" type="slidenum">
              <a:rPr lang="en-US" smtClean="0"/>
              <a:t>‹#›</a:t>
            </a:fld>
            <a:endParaRPr lang="en-US"/>
          </a:p>
        </p:txBody>
      </p:sp>
    </p:spTree>
    <p:extLst>
      <p:ext uri="{BB962C8B-B14F-4D97-AF65-F5344CB8AC3E}">
        <p14:creationId xmlns:p14="http://schemas.microsoft.com/office/powerpoint/2010/main" val="3923014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DF10A1-1E93-F042-8306-F78D77B82627}" type="datetimeFigureOut">
              <a:rPr lang="en-US" smtClean="0"/>
              <a:t>11/4/13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13646-0749-1B4F-A288-92FB6F22595B}" type="slidenum">
              <a:rPr lang="en-US" smtClean="0"/>
              <a:t>‹#›</a:t>
            </a:fld>
            <a:endParaRPr lang="en-US"/>
          </a:p>
        </p:txBody>
      </p:sp>
    </p:spTree>
    <p:extLst>
      <p:ext uri="{BB962C8B-B14F-4D97-AF65-F5344CB8AC3E}">
        <p14:creationId xmlns:p14="http://schemas.microsoft.com/office/powerpoint/2010/main" val="3327866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DF10A1-1E93-F042-8306-F78D77B82627}" type="datetimeFigureOut">
              <a:rPr lang="en-US" smtClean="0"/>
              <a:t>11/4/13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13646-0749-1B4F-A288-92FB6F22595B}" type="slidenum">
              <a:rPr lang="en-US" smtClean="0"/>
              <a:t>‹#›</a:t>
            </a:fld>
            <a:endParaRPr lang="en-US"/>
          </a:p>
        </p:txBody>
      </p:sp>
    </p:spTree>
    <p:extLst>
      <p:ext uri="{BB962C8B-B14F-4D97-AF65-F5344CB8AC3E}">
        <p14:creationId xmlns:p14="http://schemas.microsoft.com/office/powerpoint/2010/main" val="41881289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F10A1-1E93-F042-8306-F78D77B82627}" type="datetimeFigureOut">
              <a:rPr lang="en-US" smtClean="0"/>
              <a:t>11/4/13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213646-0749-1B4F-A288-92FB6F22595B}" type="slidenum">
              <a:rPr lang="en-US" smtClean="0"/>
              <a:t>‹#›</a:t>
            </a:fld>
            <a:endParaRPr lang="en-US"/>
          </a:p>
        </p:txBody>
      </p:sp>
    </p:spTree>
    <p:extLst>
      <p:ext uri="{BB962C8B-B14F-4D97-AF65-F5344CB8AC3E}">
        <p14:creationId xmlns:p14="http://schemas.microsoft.com/office/powerpoint/2010/main" val="464916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emf"/><Relationship Id="rId5" Type="http://schemas.openxmlformats.org/officeDocument/2006/relationships/image" Target="../media/image10.emf"/><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1" Type="http://schemas.openxmlformats.org/officeDocument/2006/relationships/hyperlink" Target="http://www.open-forum-portland.net/related-events/session-4-synthesis-and-next-steps.html" TargetMode="External"/><Relationship Id="rId12" Type="http://schemas.openxmlformats.org/officeDocument/2006/relationships/hyperlink" Target="http://www.geog.ucsb.edu/~gautier/" TargetMode="External"/><Relationship Id="rId1" Type="http://schemas.openxmlformats.org/officeDocument/2006/relationships/slideLayout" Target="../slideLayouts/slideLayout2.xml"/><Relationship Id="rId2" Type="http://schemas.openxmlformats.org/officeDocument/2006/relationships/hyperlink" Target="http://www.open-forum-portland.net/related-events/session-1-earths-climate.html" TargetMode="External"/><Relationship Id="rId3" Type="http://schemas.openxmlformats.org/officeDocument/2006/relationships/hyperlink" Target="http://www.lsce.ipsl.fr/Pisp/24/valerie.masson-delmotte.html" TargetMode="External"/><Relationship Id="rId4" Type="http://schemas.openxmlformats.org/officeDocument/2006/relationships/hyperlink" Target="http://www.bren.ucsb.edu/people/Faculty/oran_young.htm" TargetMode="External"/><Relationship Id="rId5" Type="http://schemas.openxmlformats.org/officeDocument/2006/relationships/hyperlink" Target="http://www.open-forum-portland.net/related-events/session-2-social-and-economic-concerns.html" TargetMode="External"/><Relationship Id="rId6" Type="http://schemas.openxmlformats.org/officeDocument/2006/relationships/hyperlink" Target="http://ciis.academia.edu/JenniferWells" TargetMode="External"/><Relationship Id="rId7" Type="http://schemas.openxmlformats.org/officeDocument/2006/relationships/hyperlink" Target="http://reneelertzman.com/" TargetMode="External"/><Relationship Id="rId8" Type="http://schemas.openxmlformats.org/officeDocument/2006/relationships/hyperlink" Target="http://www.open-forum-portland.net/related-events/session-3-transformation.html" TargetMode="External"/><Relationship Id="rId9" Type="http://schemas.openxmlformats.org/officeDocument/2006/relationships/hyperlink" Target="http://www.cgd.ucar.edu/ccr/aboutus/staff/kiehl/kiehl.html" TargetMode="External"/><Relationship Id="rId10" Type="http://schemas.openxmlformats.org/officeDocument/2006/relationships/hyperlink" Target="http://www.depthinsights.com/pages/founder.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smtClean="0"/>
              <a:t>Les Gaz de Schistes</a:t>
            </a:r>
            <a:endParaRPr lang="fr-FR" dirty="0"/>
          </a:p>
        </p:txBody>
      </p:sp>
      <p:sp>
        <p:nvSpPr>
          <p:cNvPr id="3" name="Subtitle 2"/>
          <p:cNvSpPr>
            <a:spLocks noGrp="1"/>
          </p:cNvSpPr>
          <p:nvPr>
            <p:ph type="subTitle" idx="1"/>
          </p:nvPr>
        </p:nvSpPr>
        <p:spPr/>
        <p:txBody>
          <a:bodyPr/>
          <a:lstStyle/>
          <a:p>
            <a:r>
              <a:rPr lang="fr-FR" dirty="0" smtClean="0"/>
              <a:t>Quelques éléments de réflexion sur la science et le reste…</a:t>
            </a:r>
            <a:endParaRPr lang="fr-FR" dirty="0"/>
          </a:p>
        </p:txBody>
      </p:sp>
    </p:spTree>
    <p:extLst>
      <p:ext uri="{BB962C8B-B14F-4D97-AF65-F5344CB8AC3E}">
        <p14:creationId xmlns:p14="http://schemas.microsoft.com/office/powerpoint/2010/main" val="296354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Les problèmes liés à l’eau</a:t>
            </a:r>
            <a:endParaRPr lang="en-US" dirty="0"/>
          </a:p>
        </p:txBody>
      </p:sp>
      <p:sp>
        <p:nvSpPr>
          <p:cNvPr id="3" name="Content Placeholder 2"/>
          <p:cNvSpPr>
            <a:spLocks noGrp="1"/>
          </p:cNvSpPr>
          <p:nvPr>
            <p:ph idx="1"/>
          </p:nvPr>
        </p:nvSpPr>
        <p:spPr/>
        <p:txBody>
          <a:bodyPr>
            <a:normAutofit fontScale="77500" lnSpcReduction="20000"/>
          </a:bodyPr>
          <a:lstStyle/>
          <a:p>
            <a:r>
              <a:rPr lang="fr-FR" dirty="0" smtClean="0"/>
              <a:t>Manque de connaissance des surfactants ajoutés à l’eau de la fracturation. Difficultés de traitement de l’eau de remontée et des gens qui y sont exposés.</a:t>
            </a:r>
          </a:p>
          <a:p>
            <a:r>
              <a:rPr lang="fr-FR" dirty="0" smtClean="0"/>
              <a:t>Contamination de l’eau des aquifères par le méthane (</a:t>
            </a:r>
            <a:r>
              <a:rPr lang="fr-FR" dirty="0"/>
              <a:t>P</a:t>
            </a:r>
            <a:r>
              <a:rPr lang="fr-FR" dirty="0" smtClean="0"/>
              <a:t>ennsylvanie) </a:t>
            </a:r>
            <a:r>
              <a:rPr lang="fr-FR" dirty="0" smtClean="0"/>
              <a:t>sans doute à </a:t>
            </a:r>
            <a:r>
              <a:rPr lang="fr-FR" dirty="0" smtClean="0"/>
              <a:t>travers le ciment des têtes de </a:t>
            </a:r>
            <a:r>
              <a:rPr lang="fr-FR" dirty="0" smtClean="0"/>
              <a:t>forage. Autour forages (~1km) 6x plus de m</a:t>
            </a:r>
            <a:r>
              <a:rPr lang="fr-FR" dirty="0" smtClean="0"/>
              <a:t>é</a:t>
            </a:r>
            <a:r>
              <a:rPr lang="fr-FR" dirty="0" smtClean="0"/>
              <a:t>thane</a:t>
            </a:r>
            <a:endParaRPr lang="fr-FR" dirty="0" smtClean="0"/>
          </a:p>
          <a:p>
            <a:r>
              <a:rPr lang="fr-FR" dirty="0" smtClean="0"/>
              <a:t>Quantité d’eau utilisée pour la fracturation </a:t>
            </a:r>
            <a:r>
              <a:rPr lang="fr-FR" dirty="0" smtClean="0"/>
              <a:t>(~12000m</a:t>
            </a:r>
            <a:r>
              <a:rPr lang="fr-FR" baseline="30000" dirty="0" smtClean="0"/>
              <a:t>3</a:t>
            </a:r>
            <a:r>
              <a:rPr lang="fr-FR" dirty="0" smtClean="0"/>
              <a:t> par puits) peut </a:t>
            </a:r>
            <a:r>
              <a:rPr lang="fr-FR" dirty="0" smtClean="0"/>
              <a:t>affecter les ressources dans les régions recevant peu de pluie ou affectées par la sècheresse due au changement climatique.</a:t>
            </a:r>
          </a:p>
          <a:p>
            <a:r>
              <a:rPr lang="fr-FR" dirty="0" smtClean="0"/>
              <a:t>Réinjection de l’eau crée des mini séismes (et non pas le fracking lui-même) et déstabilise des fractures fragiles, ce qui peut accélérer les tremblements de terre.</a:t>
            </a:r>
            <a:endParaRPr lang="fr-FR" dirty="0"/>
          </a:p>
        </p:txBody>
      </p:sp>
    </p:spTree>
    <p:extLst>
      <p:ext uri="{BB962C8B-B14F-4D97-AF65-F5344CB8AC3E}">
        <p14:creationId xmlns:p14="http://schemas.microsoft.com/office/powerpoint/2010/main" val="38663905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Problèmes liés au climat</a:t>
            </a:r>
            <a:endParaRPr lang="fr-FR" dirty="0"/>
          </a:p>
        </p:txBody>
      </p:sp>
      <p:sp>
        <p:nvSpPr>
          <p:cNvPr id="3" name="Content Placeholder 2"/>
          <p:cNvSpPr>
            <a:spLocks noGrp="1"/>
          </p:cNvSpPr>
          <p:nvPr>
            <p:ph idx="1"/>
          </p:nvPr>
        </p:nvSpPr>
        <p:spPr/>
        <p:txBody>
          <a:bodyPr/>
          <a:lstStyle/>
          <a:p>
            <a:r>
              <a:rPr lang="fr-FR" dirty="0" smtClean="0"/>
              <a:t>Emissions de CO</a:t>
            </a:r>
            <a:r>
              <a:rPr lang="fr-FR" baseline="-25000" dirty="0" smtClean="0"/>
              <a:t>2</a:t>
            </a:r>
            <a:r>
              <a:rPr lang="fr-FR" dirty="0" smtClean="0"/>
              <a:t> lorsque le gaz est brule.</a:t>
            </a:r>
          </a:p>
          <a:p>
            <a:pPr lvl="1"/>
            <a:r>
              <a:rPr lang="fr-FR" dirty="0" smtClean="0"/>
              <a:t>Extension de l’utilisation des carburants fossiles même si le gaz a un effet moins nocif que le charbon ou le pétrole</a:t>
            </a:r>
          </a:p>
          <a:p>
            <a:r>
              <a:rPr lang="fr-FR" dirty="0" smtClean="0"/>
              <a:t>Emissions de méthane (CH</a:t>
            </a:r>
            <a:r>
              <a:rPr lang="fr-FR" baseline="-25000" dirty="0" smtClean="0"/>
              <a:t>4</a:t>
            </a:r>
            <a:r>
              <a:rPr lang="fr-FR" dirty="0" smtClean="0"/>
              <a:t>) qui fuit dans la production du gaz (méthane fugitif). </a:t>
            </a:r>
          </a:p>
          <a:p>
            <a:pPr lvl="1"/>
            <a:r>
              <a:rPr lang="fr-FR" dirty="0" smtClean="0"/>
              <a:t>Effet potentiel très fort sur climat</a:t>
            </a:r>
            <a:endParaRPr lang="fr-FR" dirty="0"/>
          </a:p>
        </p:txBody>
      </p:sp>
    </p:spTree>
    <p:extLst>
      <p:ext uri="{BB962C8B-B14F-4D97-AF65-F5344CB8AC3E}">
        <p14:creationId xmlns:p14="http://schemas.microsoft.com/office/powerpoint/2010/main" val="1085187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Effet du Méthane sur le Climat</a:t>
            </a:r>
            <a:endParaRPr lang="fr-FR" dirty="0"/>
          </a:p>
        </p:txBody>
      </p:sp>
      <p:sp>
        <p:nvSpPr>
          <p:cNvPr id="3" name="Content Placeholder 2"/>
          <p:cNvSpPr>
            <a:spLocks noGrp="1"/>
          </p:cNvSpPr>
          <p:nvPr>
            <p:ph idx="1"/>
          </p:nvPr>
        </p:nvSpPr>
        <p:spPr/>
        <p:txBody>
          <a:bodyPr>
            <a:normAutofit fontScale="77500" lnSpcReduction="20000"/>
          </a:bodyPr>
          <a:lstStyle/>
          <a:p>
            <a:r>
              <a:rPr lang="fr-FR" dirty="0" smtClean="0"/>
              <a:t>Gaz à Effet de Serre (GES) le plus réactif provenant de sources naturelles et anthropogènes – Bilan compliqué et pas très bien connu</a:t>
            </a:r>
          </a:p>
          <a:p>
            <a:r>
              <a:rPr lang="fr-FR" dirty="0" smtClean="0"/>
              <a:t>Effet climatique du méthane est entre 35 et 100 fois plus puissant que celui du CO</a:t>
            </a:r>
            <a:r>
              <a:rPr lang="fr-FR" baseline="-25000" dirty="0" smtClean="0"/>
              <a:t>2</a:t>
            </a:r>
          </a:p>
          <a:p>
            <a:r>
              <a:rPr lang="fr-FR" dirty="0" smtClean="0"/>
              <a:t>Calculé à partir du GWP qui dépend </a:t>
            </a:r>
          </a:p>
          <a:p>
            <a:pPr lvl="1"/>
            <a:r>
              <a:rPr lang="fr-FR" dirty="0" smtClean="0"/>
              <a:t>Des propriétés spectrales d’absorption du gaz</a:t>
            </a:r>
          </a:p>
          <a:p>
            <a:pPr lvl="1"/>
            <a:r>
              <a:rPr lang="fr-FR" dirty="0" smtClean="0"/>
              <a:t>De l’évolution de celui-ci (trajectoire): sources, puits, interactions</a:t>
            </a:r>
          </a:p>
          <a:p>
            <a:pPr lvl="1"/>
            <a:r>
              <a:rPr lang="fr-FR" dirty="0" smtClean="0"/>
              <a:t>De la durée sur laquelle on l’étudie</a:t>
            </a:r>
          </a:p>
          <a:p>
            <a:r>
              <a:rPr lang="fr-FR" dirty="0" smtClean="0"/>
              <a:t>Calculs récents suggèrent effet de ~100 plus fort que CO2 si on inclue l’interaction du méthane avec les aérosols et qu’on l’étudie sur 20 ans (</a:t>
            </a:r>
            <a:r>
              <a:rPr lang="fr-FR" dirty="0" err="1" smtClean="0"/>
              <a:t>Schindell</a:t>
            </a:r>
            <a:r>
              <a:rPr lang="fr-FR" dirty="0" smtClean="0"/>
              <a:t> et al., 2012)</a:t>
            </a:r>
            <a:endParaRPr lang="fr-FR" dirty="0"/>
          </a:p>
        </p:txBody>
      </p:sp>
    </p:spTree>
    <p:extLst>
      <p:ext uri="{BB962C8B-B14F-4D97-AF65-F5344CB8AC3E}">
        <p14:creationId xmlns:p14="http://schemas.microsoft.com/office/powerpoint/2010/main" val="4037811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Sources et Puits du Méthane</a:t>
            </a:r>
            <a:endParaRPr lang="fr-FR" dirty="0"/>
          </a:p>
        </p:txBody>
      </p:sp>
      <p:pic>
        <p:nvPicPr>
          <p:cNvPr id="4" name="Content Placeholder 3" descr="Figure 4-3 Bilan methane.pdf"/>
          <p:cNvPicPr>
            <a:picLocks noGrp="1" noChangeAspect="1"/>
          </p:cNvPicPr>
          <p:nvPr>
            <p:ph idx="1"/>
          </p:nvPr>
        </p:nvPicPr>
        <p:blipFill>
          <a:blip r:embed="rId2">
            <a:extLst>
              <a:ext uri="{28A0092B-C50C-407E-A947-70E740481C1C}">
                <a14:useLocalDpi xmlns:a14="http://schemas.microsoft.com/office/drawing/2010/main" val="0"/>
              </a:ext>
            </a:extLst>
          </a:blip>
          <a:srcRect t="11087" b="11087"/>
          <a:stretch>
            <a:fillRect/>
          </a:stretch>
        </p:blipFill>
        <p:spPr/>
      </p:pic>
    </p:spTree>
    <p:extLst>
      <p:ext uri="{BB962C8B-B14F-4D97-AF65-F5344CB8AC3E}">
        <p14:creationId xmlns:p14="http://schemas.microsoft.com/office/powerpoint/2010/main" val="4135358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ubtitle 2"/>
          <p:cNvSpPr>
            <a:spLocks noGrp="1"/>
          </p:cNvSpPr>
          <p:nvPr>
            <p:ph type="subTitle" idx="4294967295"/>
          </p:nvPr>
        </p:nvSpPr>
        <p:spPr>
          <a:xfrm>
            <a:off x="1371600" y="3473450"/>
            <a:ext cx="6400800" cy="1752600"/>
          </a:xfrm>
        </p:spPr>
        <p:txBody>
          <a:bodyPr/>
          <a:lstStyle/>
          <a:p>
            <a:pPr marL="0" indent="0" algn="ctr" eaLnBrk="1" hangingPunct="1">
              <a:buFontTx/>
              <a:buNone/>
            </a:pPr>
            <a:endParaRPr lang="en-US">
              <a:solidFill>
                <a:srgbClr val="898989"/>
              </a:solidFill>
              <a:latin typeface="Arial" charset="0"/>
            </a:endParaRP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61975"/>
            <a:ext cx="7467600" cy="635476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9460" name="Text Box 4"/>
          <p:cNvSpPr txBox="1">
            <a:spLocks noChangeArrowheads="1"/>
          </p:cNvSpPr>
          <p:nvPr/>
        </p:nvSpPr>
        <p:spPr bwMode="auto">
          <a:xfrm>
            <a:off x="838200" y="32150"/>
            <a:ext cx="7582574" cy="461665"/>
          </a:xfrm>
          <a:prstGeom prst="rect">
            <a:avLst/>
          </a:prstGeom>
          <a:solidFill>
            <a:schemeClr val="bg1"/>
          </a:solidFill>
          <a:ln w="9525">
            <a:solidFill>
              <a:schemeClr val="accent2"/>
            </a:solidFill>
            <a:miter lim="800000"/>
            <a:headEnd/>
            <a:tailEnd/>
          </a:ln>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b="1" dirty="0" err="1" smtClean="0">
                <a:solidFill>
                  <a:schemeClr val="accent2"/>
                </a:solidFill>
                <a:latin typeface="Calibri" charset="0"/>
              </a:rPr>
              <a:t>Données</a:t>
            </a:r>
            <a:r>
              <a:rPr lang="en-US" sz="2400" b="1" dirty="0" smtClean="0">
                <a:solidFill>
                  <a:schemeClr val="accent2"/>
                </a:solidFill>
                <a:latin typeface="Calibri" charset="0"/>
              </a:rPr>
              <a:t> </a:t>
            </a:r>
            <a:r>
              <a:rPr lang="en-US" sz="2400" b="1" dirty="0" err="1" smtClean="0">
                <a:solidFill>
                  <a:schemeClr val="accent2"/>
                </a:solidFill>
                <a:latin typeface="Calibri" charset="0"/>
              </a:rPr>
              <a:t>sur</a:t>
            </a:r>
            <a:r>
              <a:rPr lang="en-US" sz="2400" b="1" dirty="0">
                <a:solidFill>
                  <a:schemeClr val="accent2"/>
                </a:solidFill>
                <a:latin typeface="Calibri" charset="0"/>
              </a:rPr>
              <a:t> </a:t>
            </a:r>
            <a:r>
              <a:rPr lang="en-US" sz="2400" b="1" dirty="0" err="1" smtClean="0">
                <a:solidFill>
                  <a:schemeClr val="accent2"/>
                </a:solidFill>
                <a:latin typeface="Calibri" charset="0"/>
              </a:rPr>
              <a:t>émissions</a:t>
            </a:r>
            <a:r>
              <a:rPr lang="en-US" sz="2400" b="1" dirty="0" smtClean="0">
                <a:solidFill>
                  <a:schemeClr val="accent2"/>
                </a:solidFill>
                <a:latin typeface="Calibri" charset="0"/>
              </a:rPr>
              <a:t> </a:t>
            </a:r>
            <a:r>
              <a:rPr lang="en-US" sz="2400" b="1" dirty="0" err="1" smtClean="0">
                <a:solidFill>
                  <a:schemeClr val="accent2"/>
                </a:solidFill>
                <a:latin typeface="Calibri" charset="0"/>
              </a:rPr>
              <a:t>Méthane</a:t>
            </a:r>
            <a:r>
              <a:rPr lang="en-US" sz="2400" b="1" dirty="0" smtClean="0">
                <a:solidFill>
                  <a:schemeClr val="accent2"/>
                </a:solidFill>
                <a:latin typeface="Calibri" charset="0"/>
              </a:rPr>
              <a:t> US EPA </a:t>
            </a:r>
            <a:r>
              <a:rPr lang="en-US" sz="2400" b="1" dirty="0" err="1" smtClean="0">
                <a:solidFill>
                  <a:schemeClr val="accent2"/>
                </a:solidFill>
                <a:latin typeface="Calibri" charset="0"/>
              </a:rPr>
              <a:t>révisées</a:t>
            </a:r>
            <a:r>
              <a:rPr lang="en-US" sz="2400" b="1" dirty="0" smtClean="0">
                <a:solidFill>
                  <a:schemeClr val="accent2"/>
                </a:solidFill>
                <a:latin typeface="Calibri" charset="0"/>
              </a:rPr>
              <a:t> en 2010:</a:t>
            </a:r>
            <a:endParaRPr lang="en-US" sz="2400" b="1" dirty="0">
              <a:solidFill>
                <a:schemeClr val="accent2"/>
              </a:solidFill>
              <a:latin typeface="Calibri" charset="0"/>
            </a:endParaRPr>
          </a:p>
        </p:txBody>
      </p:sp>
      <p:sp>
        <p:nvSpPr>
          <p:cNvPr id="19461" name="Oval 5"/>
          <p:cNvSpPr>
            <a:spLocks noChangeArrowheads="1"/>
          </p:cNvSpPr>
          <p:nvPr/>
        </p:nvSpPr>
        <p:spPr bwMode="auto">
          <a:xfrm>
            <a:off x="3352800" y="1720850"/>
            <a:ext cx="2667000" cy="5334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a:p>
        </p:txBody>
      </p:sp>
      <p:sp>
        <p:nvSpPr>
          <p:cNvPr id="19462" name="Oval 6"/>
          <p:cNvSpPr>
            <a:spLocks noChangeArrowheads="1"/>
          </p:cNvSpPr>
          <p:nvPr/>
        </p:nvSpPr>
        <p:spPr bwMode="auto">
          <a:xfrm>
            <a:off x="3429000" y="2482850"/>
            <a:ext cx="2667000" cy="5334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a:p>
        </p:txBody>
      </p:sp>
      <p:sp>
        <p:nvSpPr>
          <p:cNvPr id="19463" name="Oval 7"/>
          <p:cNvSpPr>
            <a:spLocks noChangeArrowheads="1"/>
          </p:cNvSpPr>
          <p:nvPr/>
        </p:nvSpPr>
        <p:spPr bwMode="auto">
          <a:xfrm>
            <a:off x="3429000" y="2863850"/>
            <a:ext cx="2667000" cy="5334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a:p>
        </p:txBody>
      </p:sp>
      <p:sp>
        <p:nvSpPr>
          <p:cNvPr id="19464" name="Oval 8"/>
          <p:cNvSpPr>
            <a:spLocks noChangeArrowheads="1"/>
          </p:cNvSpPr>
          <p:nvPr/>
        </p:nvSpPr>
        <p:spPr bwMode="auto">
          <a:xfrm>
            <a:off x="3429000" y="4159250"/>
            <a:ext cx="2667000" cy="5334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a:p>
        </p:txBody>
      </p:sp>
      <p:sp>
        <p:nvSpPr>
          <p:cNvPr id="19465" name="Oval 9"/>
          <p:cNvSpPr>
            <a:spLocks noChangeArrowheads="1"/>
          </p:cNvSpPr>
          <p:nvPr/>
        </p:nvSpPr>
        <p:spPr bwMode="auto">
          <a:xfrm>
            <a:off x="3429000" y="4616450"/>
            <a:ext cx="2667000" cy="5334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a:p>
        </p:txBody>
      </p:sp>
      <p:sp>
        <p:nvSpPr>
          <p:cNvPr id="19466" name="Text Box 10"/>
          <p:cNvSpPr txBox="1">
            <a:spLocks noChangeArrowheads="1"/>
          </p:cNvSpPr>
          <p:nvPr/>
        </p:nvSpPr>
        <p:spPr bwMode="auto">
          <a:xfrm>
            <a:off x="3429000" y="5530850"/>
            <a:ext cx="720725" cy="395288"/>
          </a:xfrm>
          <a:prstGeom prst="rect">
            <a:avLst/>
          </a:prstGeom>
          <a:noFill/>
          <a:ln w="2857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b="1">
                <a:solidFill>
                  <a:srgbClr val="FF6600"/>
                </a:solidFill>
              </a:rPr>
              <a:t>1996</a:t>
            </a:r>
          </a:p>
        </p:txBody>
      </p:sp>
      <p:sp>
        <p:nvSpPr>
          <p:cNvPr id="19467" name="Text Box 11"/>
          <p:cNvSpPr txBox="1">
            <a:spLocks noChangeArrowheads="1"/>
          </p:cNvSpPr>
          <p:nvPr/>
        </p:nvSpPr>
        <p:spPr bwMode="auto">
          <a:xfrm>
            <a:off x="5181600" y="5530850"/>
            <a:ext cx="1279525" cy="395288"/>
          </a:xfrm>
          <a:prstGeom prst="rect">
            <a:avLst/>
          </a:prstGeom>
          <a:noFill/>
          <a:ln w="2857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b="1">
                <a:solidFill>
                  <a:srgbClr val="FF6600"/>
                </a:solidFill>
              </a:rPr>
              <a:t>Nov. 2010</a:t>
            </a:r>
          </a:p>
        </p:txBody>
      </p:sp>
      <p:sp>
        <p:nvSpPr>
          <p:cNvPr id="19468" name="Line 12"/>
          <p:cNvSpPr>
            <a:spLocks noChangeShapeType="1"/>
          </p:cNvSpPr>
          <p:nvPr/>
        </p:nvSpPr>
        <p:spPr bwMode="auto">
          <a:xfrm flipV="1">
            <a:off x="3733800" y="5149850"/>
            <a:ext cx="228600" cy="30480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9" name="Line 13"/>
          <p:cNvSpPr>
            <a:spLocks noChangeShapeType="1"/>
          </p:cNvSpPr>
          <p:nvPr/>
        </p:nvSpPr>
        <p:spPr bwMode="auto">
          <a:xfrm flipH="1" flipV="1">
            <a:off x="5334000" y="5149850"/>
            <a:ext cx="381000" cy="30480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1155298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04800" y="6172200"/>
            <a:ext cx="22898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b="1" dirty="0" smtClean="0">
                <a:solidFill>
                  <a:srgbClr val="0066FF"/>
                </a:solidFill>
                <a:latin typeface="Calibri" charset="0"/>
              </a:rPr>
              <a:t>Howarth et </a:t>
            </a:r>
            <a:r>
              <a:rPr lang="en-US" sz="2000" b="1" dirty="0">
                <a:solidFill>
                  <a:srgbClr val="0066FF"/>
                </a:solidFill>
                <a:latin typeface="Calibri" charset="0"/>
              </a:rPr>
              <a:t>al. 2011 </a:t>
            </a:r>
          </a:p>
        </p:txBody>
      </p:sp>
      <p:sp>
        <p:nvSpPr>
          <p:cNvPr id="37891" name="Rectangle 12"/>
          <p:cNvSpPr>
            <a:spLocks noChangeArrowheads="1"/>
          </p:cNvSpPr>
          <p:nvPr/>
        </p:nvSpPr>
        <p:spPr bwMode="auto">
          <a:xfrm>
            <a:off x="1828800" y="838200"/>
            <a:ext cx="15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en-US"/>
          </a:p>
        </p:txBody>
      </p:sp>
      <p:pic>
        <p:nvPicPr>
          <p:cNvPr id="3789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2698750" cy="42672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378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81400"/>
            <a:ext cx="1568450" cy="23622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3789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9450" y="4189413"/>
            <a:ext cx="4502150" cy="2409825"/>
          </a:xfrm>
          <a:prstGeom prst="rect">
            <a:avLst/>
          </a:prstGeom>
          <a:solidFill>
            <a:schemeClr val="bg1"/>
          </a:solidFill>
          <a:ln w="28575">
            <a:solidFill>
              <a:schemeClr val="accent2"/>
            </a:solidFill>
            <a:miter lim="800000"/>
            <a:headEnd/>
            <a:tailEnd/>
          </a:ln>
        </p:spPr>
      </p:pic>
      <p:sp>
        <p:nvSpPr>
          <p:cNvPr id="37895" name="Text Box 22"/>
          <p:cNvSpPr txBox="1">
            <a:spLocks noChangeArrowheads="1"/>
          </p:cNvSpPr>
          <p:nvPr/>
        </p:nvSpPr>
        <p:spPr bwMode="auto">
          <a:xfrm>
            <a:off x="5803900" y="4495800"/>
            <a:ext cx="178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dirty="0"/>
              <a:t>100-year time frame</a:t>
            </a:r>
          </a:p>
        </p:txBody>
      </p:sp>
      <p:pic>
        <p:nvPicPr>
          <p:cNvPr id="378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250" y="228600"/>
            <a:ext cx="7245350" cy="3865563"/>
          </a:xfrm>
          <a:prstGeom prst="rect">
            <a:avLst/>
          </a:prstGeom>
          <a:solidFill>
            <a:schemeClr val="bg1"/>
          </a:solidFill>
          <a:ln w="28575">
            <a:solidFill>
              <a:schemeClr val="accent2"/>
            </a:solidFill>
            <a:miter lim="800000"/>
            <a:headEnd/>
            <a:tailEnd/>
          </a:ln>
        </p:spPr>
      </p:pic>
      <p:sp>
        <p:nvSpPr>
          <p:cNvPr id="37897" name="Text Box 24"/>
          <p:cNvSpPr txBox="1">
            <a:spLocks noChangeArrowheads="1"/>
          </p:cNvSpPr>
          <p:nvPr/>
        </p:nvSpPr>
        <p:spPr bwMode="auto">
          <a:xfrm>
            <a:off x="5302250" y="349250"/>
            <a:ext cx="210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20-year time frame</a:t>
            </a:r>
          </a:p>
        </p:txBody>
      </p:sp>
      <p:cxnSp>
        <p:nvCxnSpPr>
          <p:cNvPr id="37898" name="Straight Connector 2"/>
          <p:cNvCxnSpPr>
            <a:cxnSpLocks noChangeShapeType="1"/>
          </p:cNvCxnSpPr>
          <p:nvPr/>
        </p:nvCxnSpPr>
        <p:spPr bwMode="auto">
          <a:xfrm>
            <a:off x="3630613" y="912813"/>
            <a:ext cx="3957637" cy="0"/>
          </a:xfrm>
          <a:prstGeom prst="line">
            <a:avLst/>
          </a:prstGeom>
          <a:noFill/>
          <a:ln w="28575">
            <a:solidFill>
              <a:srgbClr val="0070C0"/>
            </a:solidFill>
            <a:prstDash val="dash"/>
            <a:round/>
            <a:headEnd/>
            <a:tailEnd/>
          </a:ln>
          <a:extLst>
            <a:ext uri="{909E8E84-426E-40dd-AFC4-6F175D3DCCD1}">
              <a14:hiddenFill xmlns:a14="http://schemas.microsoft.com/office/drawing/2010/main">
                <a:noFill/>
              </a14:hiddenFill>
            </a:ext>
          </a:extLst>
        </p:spPr>
      </p:cxnSp>
      <p:cxnSp>
        <p:nvCxnSpPr>
          <p:cNvPr id="37899" name="Straight Connector 11"/>
          <p:cNvCxnSpPr>
            <a:cxnSpLocks noChangeShapeType="1"/>
          </p:cNvCxnSpPr>
          <p:nvPr/>
        </p:nvCxnSpPr>
        <p:spPr bwMode="auto">
          <a:xfrm>
            <a:off x="2757488" y="1843088"/>
            <a:ext cx="5745162" cy="0"/>
          </a:xfrm>
          <a:prstGeom prst="line">
            <a:avLst/>
          </a:prstGeom>
          <a:noFill/>
          <a:ln w="28575">
            <a:solidFill>
              <a:srgbClr val="0070C0"/>
            </a:solidFill>
            <a:prstDash val="dash"/>
            <a:round/>
            <a:headEnd/>
            <a:tailEnd/>
          </a:ln>
          <a:extLst>
            <a:ext uri="{909E8E84-426E-40dd-AFC4-6F175D3DCCD1}">
              <a14:hiddenFill xmlns:a14="http://schemas.microsoft.com/office/drawing/2010/main">
                <a:noFill/>
              </a14:hiddenFill>
            </a:ext>
          </a:extLst>
        </p:spPr>
      </p:cxnSp>
      <p:sp>
        <p:nvSpPr>
          <p:cNvPr id="2" name="TextBox 1"/>
          <p:cNvSpPr txBox="1"/>
          <p:nvPr/>
        </p:nvSpPr>
        <p:spPr>
          <a:xfrm>
            <a:off x="1981200" y="4803775"/>
            <a:ext cx="2232966" cy="923330"/>
          </a:xfrm>
          <a:prstGeom prst="rect">
            <a:avLst/>
          </a:prstGeom>
          <a:noFill/>
        </p:spPr>
        <p:txBody>
          <a:bodyPr wrap="none" rtlCol="0">
            <a:spAutoFit/>
          </a:bodyPr>
          <a:lstStyle/>
          <a:p>
            <a:r>
              <a:rPr lang="en-US" dirty="0" err="1" smtClean="0"/>
              <a:t>Pertes</a:t>
            </a:r>
            <a:r>
              <a:rPr lang="en-US" dirty="0" smtClean="0"/>
              <a:t> </a:t>
            </a:r>
            <a:r>
              <a:rPr lang="en-US" dirty="0" err="1" smtClean="0"/>
              <a:t>estimees</a:t>
            </a:r>
            <a:r>
              <a:rPr lang="en-US" dirty="0" smtClean="0"/>
              <a:t> entre</a:t>
            </a:r>
          </a:p>
          <a:p>
            <a:r>
              <a:rPr lang="en-US" dirty="0" smtClean="0"/>
              <a:t>3,6 et 7,9 % de la </a:t>
            </a:r>
          </a:p>
          <a:p>
            <a:r>
              <a:rPr lang="en-US" dirty="0" smtClean="0"/>
              <a:t>production </a:t>
            </a:r>
            <a:r>
              <a:rPr lang="en-US" dirty="0" err="1" smtClean="0"/>
              <a:t>totale</a:t>
            </a:r>
            <a:endParaRPr lang="en-US" dirty="0"/>
          </a:p>
        </p:txBody>
      </p:sp>
    </p:spTree>
    <p:extLst>
      <p:ext uri="{BB962C8B-B14F-4D97-AF65-F5344CB8AC3E}">
        <p14:creationId xmlns:p14="http://schemas.microsoft.com/office/powerpoint/2010/main" val="8613600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7700" y="0"/>
            <a:ext cx="5288350" cy="6858000"/>
          </a:xfrm>
          <a:prstGeom prst="rect">
            <a:avLst/>
          </a:prstGeom>
        </p:spPr>
      </p:pic>
    </p:spTree>
    <p:extLst>
      <p:ext uri="{BB962C8B-B14F-4D97-AF65-F5344CB8AC3E}">
        <p14:creationId xmlns:p14="http://schemas.microsoft.com/office/powerpoint/2010/main" val="2835600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 Méthane Fugitif</a:t>
            </a:r>
            <a:endParaRPr lang="fr-FR" dirty="0"/>
          </a:p>
        </p:txBody>
      </p:sp>
      <p:sp>
        <p:nvSpPr>
          <p:cNvPr id="3" name="Content Placeholder 2"/>
          <p:cNvSpPr>
            <a:spLocks noGrp="1"/>
          </p:cNvSpPr>
          <p:nvPr>
            <p:ph idx="1"/>
          </p:nvPr>
        </p:nvSpPr>
        <p:spPr/>
        <p:txBody>
          <a:bodyPr>
            <a:normAutofit fontScale="85000" lnSpcReduction="20000"/>
          </a:bodyPr>
          <a:lstStyle/>
          <a:p>
            <a:r>
              <a:rPr lang="fr-FR" dirty="0" smtClean="0"/>
              <a:t>Désaccords sur quantité de méthane qui s’échappe (</a:t>
            </a:r>
            <a:r>
              <a:rPr lang="fr-FR" dirty="0" smtClean="0"/>
              <a:t>publications diverses)</a:t>
            </a:r>
            <a:endParaRPr lang="fr-FR" dirty="0" smtClean="0"/>
          </a:p>
          <a:p>
            <a:r>
              <a:rPr lang="fr-FR" dirty="0" smtClean="0"/>
              <a:t>Importance de faire des </a:t>
            </a:r>
            <a:r>
              <a:rPr lang="fr-FR" dirty="0" smtClean="0"/>
              <a:t>mesures in-situ </a:t>
            </a:r>
          </a:p>
          <a:p>
            <a:r>
              <a:rPr lang="fr-FR" dirty="0" smtClean="0"/>
              <a:t>Mesures </a:t>
            </a:r>
            <a:r>
              <a:rPr lang="fr-FR" dirty="0" smtClean="0"/>
              <a:t>sont difficiles à faire car </a:t>
            </a:r>
            <a:r>
              <a:rPr lang="fr-FR" dirty="0" smtClean="0"/>
              <a:t>échantillonnages</a:t>
            </a:r>
            <a:r>
              <a:rPr lang="fr-FR" dirty="0" smtClean="0"/>
              <a:t> limit</a:t>
            </a:r>
            <a:r>
              <a:rPr lang="fr-FR" dirty="0" smtClean="0"/>
              <a:t>és et</a:t>
            </a:r>
            <a:r>
              <a:rPr lang="fr-FR" dirty="0" smtClean="0"/>
              <a:t> provenance (sources multiples: élevages, décharges, stations de traitement d’eau, feux de forets, fermentation ent</a:t>
            </a:r>
            <a:r>
              <a:rPr lang="fr-FR" dirty="0" smtClean="0"/>
              <a:t>é</a:t>
            </a:r>
            <a:r>
              <a:rPr lang="fr-FR" dirty="0" smtClean="0"/>
              <a:t>rique) difficile </a:t>
            </a:r>
            <a:r>
              <a:rPr lang="fr-FR" dirty="0" smtClean="0"/>
              <a:t>à</a:t>
            </a:r>
            <a:r>
              <a:rPr lang="fr-FR" dirty="0" smtClean="0"/>
              <a:t> d</a:t>
            </a:r>
            <a:r>
              <a:rPr lang="fr-FR" dirty="0" smtClean="0"/>
              <a:t>é</a:t>
            </a:r>
            <a:r>
              <a:rPr lang="fr-FR" dirty="0" smtClean="0"/>
              <a:t>montrer</a:t>
            </a:r>
            <a:endParaRPr lang="fr-FR" dirty="0" smtClean="0"/>
          </a:p>
          <a:p>
            <a:r>
              <a:rPr lang="fr-FR" dirty="0" smtClean="0"/>
              <a:t>Mesures de la NOAA (Petron et al., 2012) </a:t>
            </a:r>
            <a:r>
              <a:rPr lang="fr-FR" dirty="0" smtClean="0"/>
              <a:t>montre de fortes signatures d’alcanes et suggère </a:t>
            </a:r>
            <a:r>
              <a:rPr lang="fr-FR" dirty="0" smtClean="0"/>
              <a:t>des émissions au delà de 4% de la production</a:t>
            </a:r>
          </a:p>
          <a:p>
            <a:r>
              <a:rPr lang="fr-FR" dirty="0" smtClean="0"/>
              <a:t>Séries de mesures sont en cours dans plusieurs endroits des </a:t>
            </a:r>
            <a:r>
              <a:rPr lang="fr-FR" dirty="0" smtClean="0"/>
              <a:t>US.</a:t>
            </a:r>
            <a:endParaRPr lang="fr-FR" dirty="0" smtClean="0"/>
          </a:p>
          <a:p>
            <a:endParaRPr lang="fr-FR" dirty="0"/>
          </a:p>
        </p:txBody>
      </p:sp>
    </p:spTree>
    <p:extLst>
      <p:ext uri="{BB962C8B-B14F-4D97-AF65-F5344CB8AC3E}">
        <p14:creationId xmlns:p14="http://schemas.microsoft.com/office/powerpoint/2010/main" val="3985335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Les aspects </a:t>
            </a:r>
            <a:r>
              <a:rPr lang="fr-FR" dirty="0" smtClean="0"/>
              <a:t>sociaux-économiques</a:t>
            </a:r>
            <a:endParaRPr lang="fr-FR" dirty="0"/>
          </a:p>
        </p:txBody>
      </p:sp>
      <p:sp>
        <p:nvSpPr>
          <p:cNvPr id="3" name="Content Placeholder 2"/>
          <p:cNvSpPr>
            <a:spLocks noGrp="1"/>
          </p:cNvSpPr>
          <p:nvPr>
            <p:ph idx="1"/>
          </p:nvPr>
        </p:nvSpPr>
        <p:spPr/>
        <p:txBody>
          <a:bodyPr>
            <a:normAutofit fontScale="70000" lnSpcReduction="20000"/>
          </a:bodyPr>
          <a:lstStyle/>
          <a:p>
            <a:r>
              <a:rPr lang="fr-FR" dirty="0" smtClean="0"/>
              <a:t>Emplois et économie locale</a:t>
            </a:r>
          </a:p>
          <a:p>
            <a:pPr lvl="1"/>
            <a:r>
              <a:rPr lang="fr-FR" dirty="0" smtClean="0"/>
              <a:t>Pendant les deux premières années, création d’emplois spécialisés  (ingénieurs, géologues, hydrologistes, chauffeurs de camion) et d’emplois associés au boom (hôtels, épiceries, quincailleries…)</a:t>
            </a:r>
          </a:p>
          <a:p>
            <a:pPr lvl="1"/>
            <a:r>
              <a:rPr lang="fr-FR" dirty="0" smtClean="0"/>
              <a:t>L’économie locale bénéficie de recettes fiscales associées à la production du gaz </a:t>
            </a:r>
          </a:p>
          <a:p>
            <a:pPr lvl="1"/>
            <a:r>
              <a:rPr lang="fr-FR" dirty="0" smtClean="0"/>
              <a:t>Frais majeur induits pour la communauté à long terme (routes, traitement des déchets et autres infrastructure)</a:t>
            </a:r>
          </a:p>
          <a:p>
            <a:pPr lvl="1"/>
            <a:r>
              <a:rPr lang="fr-FR" dirty="0"/>
              <a:t>Seulement une frange de la population profite de la manne. L’autre voit les prix de la vie courante augmenter </a:t>
            </a:r>
            <a:endParaRPr lang="fr-FR" dirty="0" smtClean="0"/>
          </a:p>
          <a:p>
            <a:pPr lvl="1"/>
            <a:r>
              <a:rPr lang="fr-FR" dirty="0" smtClean="0"/>
              <a:t>La valeur de la propriété foncière diminue</a:t>
            </a:r>
          </a:p>
          <a:p>
            <a:r>
              <a:rPr lang="fr-FR" dirty="0" smtClean="0"/>
              <a:t>Conséquences à plus long terme</a:t>
            </a:r>
          </a:p>
          <a:p>
            <a:pPr lvl="1"/>
            <a:r>
              <a:rPr lang="fr-FR" dirty="0" smtClean="0"/>
              <a:t>Perte de l’attraction touristique</a:t>
            </a:r>
          </a:p>
          <a:p>
            <a:pPr lvl="1"/>
            <a:r>
              <a:rPr lang="fr-FR" dirty="0" smtClean="0"/>
              <a:t>Mitage du territoire</a:t>
            </a:r>
          </a:p>
          <a:p>
            <a:pPr lvl="1"/>
            <a:r>
              <a:rPr lang="fr-FR" dirty="0" smtClean="0"/>
              <a:t>Aquifères contaminées</a:t>
            </a:r>
            <a:endParaRPr lang="fr-FR" dirty="0"/>
          </a:p>
        </p:txBody>
      </p:sp>
    </p:spTree>
    <p:extLst>
      <p:ext uri="{BB962C8B-B14F-4D97-AF65-F5344CB8AC3E}">
        <p14:creationId xmlns:p14="http://schemas.microsoft.com/office/powerpoint/2010/main" val="1147867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Aspects financiers</a:t>
            </a:r>
            <a:r>
              <a:rPr lang="fr-FR" dirty="0" smtClean="0"/>
              <a:t>: Bulle spéculative?</a:t>
            </a:r>
            <a:endParaRPr lang="fr-FR" dirty="0"/>
          </a:p>
        </p:txBody>
      </p:sp>
      <p:sp>
        <p:nvSpPr>
          <p:cNvPr id="3" name="Content Placeholder 2"/>
          <p:cNvSpPr>
            <a:spLocks noGrp="1"/>
          </p:cNvSpPr>
          <p:nvPr>
            <p:ph idx="1"/>
          </p:nvPr>
        </p:nvSpPr>
        <p:spPr/>
        <p:txBody>
          <a:bodyPr>
            <a:normAutofit fontScale="62500" lnSpcReduction="20000"/>
          </a:bodyPr>
          <a:lstStyle/>
          <a:p>
            <a:r>
              <a:rPr lang="fr-FR" u="sng" dirty="0"/>
              <a:t>Une production stable difficile à maintenir</a:t>
            </a:r>
            <a:r>
              <a:rPr lang="fr-FR" dirty="0"/>
              <a:t>: Pour être profitable la production du gaz de schistes a besoin d’être stable; Pour cela on doit constamment mettre en production de nouveaux puits car les puits ne produisent que pour quelques années (~80% sur les 2 premières années).</a:t>
            </a:r>
          </a:p>
          <a:p>
            <a:r>
              <a:rPr lang="fr-FR" u="sng" dirty="0" smtClean="0"/>
              <a:t>Coût de production et prix du gaz, un paradoxe: </a:t>
            </a:r>
            <a:r>
              <a:rPr lang="fr-FR" dirty="0" smtClean="0"/>
              <a:t>Coûts élevés d’achats des baux pour terrains et d’exploitation (un </a:t>
            </a:r>
            <a:r>
              <a:rPr lang="fr-FR" dirty="0"/>
              <a:t>puits coute 8 – 10 M$</a:t>
            </a:r>
            <a:r>
              <a:rPr lang="fr-FR" dirty="0" smtClean="0"/>
              <a:t>) suggèrent prix gaz élevé. Pas le cas.</a:t>
            </a:r>
          </a:p>
          <a:p>
            <a:r>
              <a:rPr lang="fr-FR" u="sng" dirty="0" smtClean="0"/>
              <a:t>Avantages fiscaux et rapide retour sur investissement:</a:t>
            </a:r>
            <a:r>
              <a:rPr lang="fr-FR" dirty="0" smtClean="0"/>
              <a:t> Le profile de production, rapide au début, plus taux d’actualisation qui minimisent le part du capital dans le coût total de production génèrent des profits rapides typiques des investissements spéculatifs. Les investisseurs se précipitent.</a:t>
            </a:r>
          </a:p>
          <a:p>
            <a:r>
              <a:rPr lang="fr-FR" u="sng" dirty="0" smtClean="0"/>
              <a:t>Bas prix du gaz difficile à maintenir à long terme</a:t>
            </a:r>
            <a:r>
              <a:rPr lang="fr-FR" dirty="0" smtClean="0"/>
              <a:t>: se maintient car une partie de la production de gaz est associée à celle du pétrole. Prix du pétrole est élevé, et avec avantages fiscaux, production gaz est du bonus pour les compagnies qui ont aussi du pétrole. Mais les préteurs seront-ils toujours là?</a:t>
            </a:r>
          </a:p>
          <a:p>
            <a:endParaRPr lang="fr-FR" dirty="0"/>
          </a:p>
        </p:txBody>
      </p:sp>
    </p:spTree>
    <p:extLst>
      <p:ext uri="{BB962C8B-B14F-4D97-AF65-F5344CB8AC3E}">
        <p14:creationId xmlns:p14="http://schemas.microsoft.com/office/powerpoint/2010/main" val="1932853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400" y="88900"/>
            <a:ext cx="9093200" cy="6680200"/>
          </a:xfrm>
          <a:prstGeom prst="rect">
            <a:avLst/>
          </a:prstGeom>
        </p:spPr>
      </p:pic>
    </p:spTree>
    <p:extLst>
      <p:ext uri="{BB962C8B-B14F-4D97-AF65-F5344CB8AC3E}">
        <p14:creationId xmlns:p14="http://schemas.microsoft.com/office/powerpoint/2010/main" val="2637382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Aspects financiers: Role de Wall Street</a:t>
            </a:r>
            <a:endParaRPr lang="en-US" dirty="0"/>
          </a:p>
        </p:txBody>
      </p:sp>
      <p:sp>
        <p:nvSpPr>
          <p:cNvPr id="3" name="Content Placeholder 2"/>
          <p:cNvSpPr>
            <a:spLocks noGrp="1"/>
          </p:cNvSpPr>
          <p:nvPr>
            <p:ph idx="1"/>
          </p:nvPr>
        </p:nvSpPr>
        <p:spPr>
          <a:xfrm>
            <a:off x="457199" y="1600200"/>
            <a:ext cx="8356449" cy="4852125"/>
          </a:xfrm>
        </p:spPr>
        <p:txBody>
          <a:bodyPr>
            <a:normAutofit fontScale="62500" lnSpcReduction="20000"/>
          </a:bodyPr>
          <a:lstStyle/>
          <a:p>
            <a:r>
              <a:rPr lang="fr-FR" u="sng" dirty="0"/>
              <a:t>Difficultés pour petites compagnies</a:t>
            </a:r>
            <a:r>
              <a:rPr lang="fr-FR" dirty="0"/>
              <a:t>: Compagnies exploitantes ne peuvent pas recouvrer leurs coûts </a:t>
            </a:r>
            <a:r>
              <a:rPr lang="fr-FR" dirty="0" smtClean="0"/>
              <a:t>de production le </a:t>
            </a:r>
            <a:r>
              <a:rPr lang="fr-FR" dirty="0"/>
              <a:t>prix </a:t>
            </a:r>
            <a:r>
              <a:rPr lang="fr-FR" dirty="0" smtClean="0"/>
              <a:t>du gaz étant très faible. </a:t>
            </a:r>
            <a:r>
              <a:rPr lang="fr-FR" dirty="0"/>
              <a:t>Elles </a:t>
            </a:r>
            <a:r>
              <a:rPr lang="fr-FR" dirty="0" smtClean="0"/>
              <a:t>doivent emprunter </a:t>
            </a:r>
            <a:r>
              <a:rPr lang="fr-FR" dirty="0"/>
              <a:t>de lourdes </a:t>
            </a:r>
            <a:r>
              <a:rPr lang="fr-FR" dirty="0" smtClean="0"/>
              <a:t>sommes et continuer pour se maintenir. </a:t>
            </a:r>
            <a:r>
              <a:rPr lang="fr-FR" dirty="0"/>
              <a:t>Les petites compagnies ne peuvent pas tenir le coup et sont rachetées </a:t>
            </a:r>
            <a:r>
              <a:rPr lang="fr-FR" dirty="0" smtClean="0"/>
              <a:t>(fusion et acquisition) </a:t>
            </a:r>
            <a:r>
              <a:rPr lang="fr-FR" dirty="0"/>
              <a:t>par les plus </a:t>
            </a:r>
            <a:r>
              <a:rPr lang="fr-FR" dirty="0" smtClean="0"/>
              <a:t>grosses en général productrices de pétrole. Les frais associés à ces transactions sont perçus par Wall Street. </a:t>
            </a:r>
          </a:p>
          <a:p>
            <a:r>
              <a:rPr lang="fr-FR" u="sng" dirty="0" smtClean="0"/>
              <a:t>L’esbroufe</a:t>
            </a:r>
            <a:r>
              <a:rPr lang="fr-FR" dirty="0"/>
              <a:t>: Campagnes de promotion de Wall Street </a:t>
            </a:r>
            <a:r>
              <a:rPr lang="fr-FR" dirty="0">
                <a:sym typeface="Wingdings"/>
              </a:rPr>
              <a:t></a:t>
            </a:r>
            <a:r>
              <a:rPr lang="fr-FR" dirty="0"/>
              <a:t>génère </a:t>
            </a:r>
            <a:r>
              <a:rPr lang="fr-FR" dirty="0" smtClean="0"/>
              <a:t>et maintiennent engouement </a:t>
            </a:r>
            <a:r>
              <a:rPr lang="fr-FR" dirty="0"/>
              <a:t>pour le gaz de schistes (exploitants et investisseurs) </a:t>
            </a:r>
            <a:r>
              <a:rPr lang="fr-FR" dirty="0">
                <a:sym typeface="Wingdings"/>
              </a:rPr>
              <a:t></a:t>
            </a:r>
            <a:r>
              <a:rPr lang="fr-FR" dirty="0"/>
              <a:t> les compagnies exploitantes </a:t>
            </a:r>
            <a:r>
              <a:rPr lang="fr-FR" dirty="0" smtClean="0"/>
              <a:t>ont acheté </a:t>
            </a:r>
            <a:r>
              <a:rPr lang="fr-FR" dirty="0"/>
              <a:t>des baux </a:t>
            </a:r>
            <a:r>
              <a:rPr lang="fr-FR" dirty="0" smtClean="0"/>
              <a:t>souvent à </a:t>
            </a:r>
            <a:r>
              <a:rPr lang="fr-FR" dirty="0"/>
              <a:t>des prix exorbitants par l’intermédiaire d’instruments financiers </a:t>
            </a:r>
            <a:r>
              <a:rPr lang="fr-FR" dirty="0" smtClean="0"/>
              <a:t>sophistiqués développés </a:t>
            </a:r>
            <a:r>
              <a:rPr lang="fr-FR" dirty="0"/>
              <a:t>par Wall </a:t>
            </a:r>
            <a:r>
              <a:rPr lang="fr-FR" dirty="0" smtClean="0"/>
              <a:t>Street (comme pour les </a:t>
            </a:r>
            <a:r>
              <a:rPr lang="fr-FR" dirty="0" err="1" smtClean="0"/>
              <a:t>subprimes</a:t>
            </a:r>
            <a:r>
              <a:rPr lang="fr-FR" dirty="0" smtClean="0"/>
              <a:t>). Des investisseurs naïfs se sont aussi engagés.</a:t>
            </a:r>
          </a:p>
          <a:p>
            <a:r>
              <a:rPr lang="fr-FR" u="sng" dirty="0" smtClean="0"/>
              <a:t>Une situation intenable</a:t>
            </a:r>
            <a:r>
              <a:rPr lang="fr-FR" dirty="0" smtClean="0"/>
              <a:t>?: Les compagnies qui continuent à investir dans les gaz de schistes même si les profits ne sont pas au rendez-vous le font afin d’augmenter leurs réserves et de maintenir la valeur de leurs actions pour payer leurs créances qui s’amoncellent. Néanmoins les investisseurs commencent à se refroidir. L’échappatoire est l’exportation du gaz produit en grande quantité afin de profiter du différentiel de prix entre les US e le reste du monde.  Mais les investissements d’infrastructure sont lourds</a:t>
            </a:r>
            <a:endParaRPr lang="fr-FR" dirty="0"/>
          </a:p>
          <a:p>
            <a:endParaRPr lang="en-US" dirty="0"/>
          </a:p>
        </p:txBody>
      </p:sp>
    </p:spTree>
    <p:extLst>
      <p:ext uri="{BB962C8B-B14F-4D97-AF65-F5344CB8AC3E}">
        <p14:creationId xmlns:p14="http://schemas.microsoft.com/office/powerpoint/2010/main" val="3447616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fr-FR" dirty="0" smtClean="0"/>
              <a:t> </a:t>
            </a:r>
            <a:r>
              <a:rPr lang="fr-FR" dirty="0"/>
              <a:t>D</a:t>
            </a:r>
            <a:r>
              <a:rPr lang="fr-FR" dirty="0" smtClean="0"/>
              <a:t>omaine à caractéristiques complexes</a:t>
            </a:r>
            <a:endParaRPr lang="fr-FR" dirty="0"/>
          </a:p>
        </p:txBody>
      </p:sp>
      <p:sp>
        <p:nvSpPr>
          <p:cNvPr id="3" name="Content Placeholder 2"/>
          <p:cNvSpPr>
            <a:spLocks noGrp="1"/>
          </p:cNvSpPr>
          <p:nvPr>
            <p:ph idx="1"/>
          </p:nvPr>
        </p:nvSpPr>
        <p:spPr/>
        <p:txBody>
          <a:bodyPr>
            <a:normAutofit fontScale="92500" lnSpcReduction="10000"/>
          </a:bodyPr>
          <a:lstStyle/>
          <a:p>
            <a:r>
              <a:rPr lang="fr-FR" dirty="0" smtClean="0"/>
              <a:t>Eléments interdépendants et </a:t>
            </a:r>
            <a:r>
              <a:rPr lang="fr-FR" dirty="0" err="1" smtClean="0"/>
              <a:t>interagissants</a:t>
            </a:r>
            <a:endParaRPr lang="fr-FR" dirty="0" smtClean="0"/>
          </a:p>
          <a:p>
            <a:pPr lvl="1"/>
            <a:r>
              <a:rPr lang="fr-FR" dirty="0"/>
              <a:t>T</a:t>
            </a:r>
            <a:r>
              <a:rPr lang="fr-FR" dirty="0" smtClean="0"/>
              <a:t>echnologie et économie</a:t>
            </a:r>
          </a:p>
          <a:p>
            <a:pPr lvl="1"/>
            <a:r>
              <a:rPr lang="fr-FR" dirty="0" smtClean="0"/>
              <a:t>Géopolitique et économie </a:t>
            </a:r>
          </a:p>
          <a:p>
            <a:pPr lvl="1"/>
            <a:r>
              <a:rPr lang="fr-FR" dirty="0" smtClean="0"/>
              <a:t>Economie et finance</a:t>
            </a:r>
            <a:endParaRPr lang="fr-FR" dirty="0"/>
          </a:p>
          <a:p>
            <a:r>
              <a:rPr lang="fr-FR" dirty="0" smtClean="0"/>
              <a:t>Décider: Evaluer quels sont les plus importants – Dépend:</a:t>
            </a:r>
          </a:p>
          <a:p>
            <a:pPr lvl="1"/>
            <a:r>
              <a:rPr lang="fr-FR" dirty="0" smtClean="0"/>
              <a:t>Des questions qu’on se pose</a:t>
            </a:r>
          </a:p>
          <a:p>
            <a:pPr lvl="1"/>
            <a:r>
              <a:rPr lang="fr-FR" dirty="0" smtClean="0"/>
              <a:t>du système de pensée et de valeurs sur lesquels on se repose</a:t>
            </a:r>
          </a:p>
          <a:p>
            <a:pPr lvl="1"/>
            <a:r>
              <a:rPr lang="fr-FR" dirty="0" smtClean="0"/>
              <a:t>De l’échelle de temps sur laquelle on se place</a:t>
            </a:r>
          </a:p>
          <a:p>
            <a:pPr lvl="1"/>
            <a:endParaRPr lang="en-US" dirty="0"/>
          </a:p>
        </p:txBody>
      </p:sp>
    </p:spTree>
    <p:extLst>
      <p:ext uri="{BB962C8B-B14F-4D97-AF65-F5344CB8AC3E}">
        <p14:creationId xmlns:p14="http://schemas.microsoft.com/office/powerpoint/2010/main" val="3650989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21731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t>Is facing Climate Change as urgent as some suggest? And what should be done about it?</a:t>
            </a:r>
            <a:br>
              <a:rPr lang="en-US" sz="3600" dirty="0" smtClean="0"/>
            </a:br>
            <a:r>
              <a:rPr lang="en-US" sz="3600" dirty="0" smtClean="0"/>
              <a:t>Facilitators </a:t>
            </a:r>
            <a:r>
              <a:rPr lang="en-US" sz="3600" dirty="0" err="1" smtClean="0"/>
              <a:t>Drs</a:t>
            </a:r>
            <a:r>
              <a:rPr lang="en-US" sz="3600" dirty="0" smtClean="0"/>
              <a:t> Arnold and Amy </a:t>
            </a:r>
            <a:r>
              <a:rPr lang="en-US" sz="3600" dirty="0" err="1" smtClean="0"/>
              <a:t>Mindell</a:t>
            </a:r>
            <a:endParaRPr lang="en-US" sz="3600" dirty="0"/>
          </a:p>
        </p:txBody>
      </p:sp>
      <p:sp>
        <p:nvSpPr>
          <p:cNvPr id="3" name="Content Placeholder 2"/>
          <p:cNvSpPr>
            <a:spLocks noGrp="1"/>
          </p:cNvSpPr>
          <p:nvPr>
            <p:ph idx="1"/>
          </p:nvPr>
        </p:nvSpPr>
        <p:spPr>
          <a:xfrm>
            <a:off x="457200" y="1985040"/>
            <a:ext cx="8229600" cy="4525963"/>
          </a:xfrm>
        </p:spPr>
        <p:txBody>
          <a:bodyPr>
            <a:normAutofit fontScale="77500" lnSpcReduction="20000"/>
          </a:bodyPr>
          <a:lstStyle/>
          <a:p>
            <a:r>
              <a:rPr lang="en-US" b="1" dirty="0">
                <a:hlinkClick r:id="rId2"/>
              </a:rPr>
              <a:t>Session 1</a:t>
            </a:r>
            <a:r>
              <a:rPr lang="en-US" b="1" dirty="0"/>
              <a:t> - Earth's Climate - What information would help you make a decision on whether or not humans are changing Earth's Climate - </a:t>
            </a:r>
            <a:r>
              <a:rPr lang="en-US" sz="2600" b="1" dirty="0"/>
              <a:t>Facilitators </a:t>
            </a:r>
            <a:r>
              <a:rPr lang="en-US" sz="2600" b="1" dirty="0">
                <a:hlinkClick r:id="rId3"/>
              </a:rPr>
              <a:t>Dr. Valerie Masson-Delmotte </a:t>
            </a:r>
            <a:r>
              <a:rPr lang="en-US" sz="2600" b="1" dirty="0"/>
              <a:t>and </a:t>
            </a:r>
            <a:r>
              <a:rPr lang="en-US" sz="2600" b="1" dirty="0">
                <a:hlinkClick r:id="rId4"/>
              </a:rPr>
              <a:t>Prof. Oran </a:t>
            </a:r>
            <a:r>
              <a:rPr lang="en-US" sz="2600" b="1" dirty="0" smtClean="0">
                <a:hlinkClick r:id="rId4"/>
              </a:rPr>
              <a:t>Young</a:t>
            </a:r>
            <a:endParaRPr lang="en-US" sz="2600" b="1" dirty="0" smtClean="0"/>
          </a:p>
          <a:p>
            <a:r>
              <a:rPr lang="en-US" b="1" dirty="0">
                <a:hlinkClick r:id="rId5"/>
              </a:rPr>
              <a:t>Session 2</a:t>
            </a:r>
            <a:r>
              <a:rPr lang="en-US" b="1" dirty="0"/>
              <a:t> - Social and Economic Concerns - What are the most important socio/economic concerns and fears we have about the issue of global warming? </a:t>
            </a:r>
            <a:r>
              <a:rPr lang="en-US" sz="2600" b="1" dirty="0"/>
              <a:t>Facilitators - </a:t>
            </a:r>
            <a:r>
              <a:rPr lang="en-US" sz="2600" b="1" dirty="0">
                <a:hlinkClick r:id="rId6"/>
              </a:rPr>
              <a:t>Prof. Jennifer Wells</a:t>
            </a:r>
            <a:r>
              <a:rPr lang="en-US" sz="2600" b="1" dirty="0"/>
              <a:t> and </a:t>
            </a:r>
            <a:r>
              <a:rPr lang="en-US" sz="2600" b="1" dirty="0">
                <a:hlinkClick r:id="rId7"/>
              </a:rPr>
              <a:t>Dr. Renee Lerztman</a:t>
            </a:r>
            <a:r>
              <a:rPr lang="en-US" sz="2600" b="1" dirty="0"/>
              <a:t> </a:t>
            </a:r>
            <a:endParaRPr lang="en-US" sz="2600" b="1" dirty="0" smtClean="0"/>
          </a:p>
          <a:p>
            <a:r>
              <a:rPr lang="en-US" b="1" dirty="0">
                <a:hlinkClick r:id="rId8"/>
              </a:rPr>
              <a:t>Session 3</a:t>
            </a:r>
            <a:r>
              <a:rPr lang="en-US" b="1" dirty="0"/>
              <a:t> - Transformation - In what ways can the challenge of a warming planet lead to transformation? - Facilitators </a:t>
            </a:r>
            <a:r>
              <a:rPr lang="en-US" sz="2600" b="1" dirty="0"/>
              <a:t>- </a:t>
            </a:r>
            <a:r>
              <a:rPr lang="en-US" sz="2600" b="1" dirty="0">
                <a:hlinkClick r:id="rId9"/>
              </a:rPr>
              <a:t>Dr. Jeff Kiehl</a:t>
            </a:r>
            <a:r>
              <a:rPr lang="en-US" sz="2600" b="1" dirty="0"/>
              <a:t> and </a:t>
            </a:r>
            <a:r>
              <a:rPr lang="en-US" sz="2600" b="1" dirty="0">
                <a:hlinkClick r:id="rId10"/>
              </a:rPr>
              <a:t>Dr. Bonnie </a:t>
            </a:r>
            <a:r>
              <a:rPr lang="en-US" sz="2600" b="1" dirty="0" smtClean="0">
                <a:hlinkClick r:id="rId10"/>
              </a:rPr>
              <a:t>Bright</a:t>
            </a:r>
            <a:endParaRPr lang="en-US" sz="2600" b="1" dirty="0" smtClean="0"/>
          </a:p>
          <a:p>
            <a:r>
              <a:rPr lang="en-US" b="1" dirty="0">
                <a:hlinkClick r:id="rId11"/>
              </a:rPr>
              <a:t>Session 4</a:t>
            </a:r>
            <a:r>
              <a:rPr lang="en-US" b="1" dirty="0"/>
              <a:t> - Synthesis and Next Steps - A place for deep reflection- </a:t>
            </a:r>
            <a:r>
              <a:rPr lang="en-US" sz="2600" b="1" dirty="0"/>
              <a:t>Facilitator -</a:t>
            </a:r>
            <a:r>
              <a:rPr lang="en-US" sz="2600" b="1" dirty="0">
                <a:hlinkClick r:id="rId12"/>
              </a:rPr>
              <a:t>Prof. Catherine Gautier</a:t>
            </a:r>
            <a:endParaRPr lang="en-US" sz="2600" b="1" dirty="0"/>
          </a:p>
          <a:p>
            <a:endParaRPr lang="en-US" b="1" dirty="0"/>
          </a:p>
          <a:p>
            <a:endParaRPr lang="en-US" b="1" dirty="0"/>
          </a:p>
          <a:p>
            <a:endParaRPr lang="en-US" b="1" dirty="0"/>
          </a:p>
          <a:p>
            <a:endParaRPr lang="en-US" dirty="0"/>
          </a:p>
        </p:txBody>
      </p:sp>
    </p:spTree>
    <p:extLst>
      <p:ext uri="{BB962C8B-B14F-4D97-AF65-F5344CB8AC3E}">
        <p14:creationId xmlns:p14="http://schemas.microsoft.com/office/powerpoint/2010/main" val="227118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Principaux </a:t>
            </a:r>
            <a:r>
              <a:rPr lang="fr-FR" dirty="0" smtClean="0"/>
              <a:t>éléments analysés</a:t>
            </a:r>
            <a:endParaRPr lang="fr-FR" dirty="0"/>
          </a:p>
        </p:txBody>
      </p:sp>
      <p:sp>
        <p:nvSpPr>
          <p:cNvPr id="3" name="Content Placeholder 2"/>
          <p:cNvSpPr>
            <a:spLocks noGrp="1"/>
          </p:cNvSpPr>
          <p:nvPr>
            <p:ph idx="1"/>
          </p:nvPr>
        </p:nvSpPr>
        <p:spPr/>
        <p:txBody>
          <a:bodyPr>
            <a:normAutofit fontScale="77500" lnSpcReduction="20000"/>
          </a:bodyPr>
          <a:lstStyle/>
          <a:p>
            <a:r>
              <a:rPr lang="fr-FR" dirty="0" smtClean="0"/>
              <a:t>Le problème de l’eau</a:t>
            </a:r>
          </a:p>
          <a:p>
            <a:r>
              <a:rPr lang="fr-FR" dirty="0" smtClean="0"/>
              <a:t>Le problème du climat</a:t>
            </a:r>
          </a:p>
          <a:p>
            <a:r>
              <a:rPr lang="fr-FR" dirty="0" smtClean="0"/>
              <a:t>Les aspects géopolitiques et d’indépendance énergétique</a:t>
            </a:r>
          </a:p>
          <a:p>
            <a:r>
              <a:rPr lang="fr-FR" dirty="0" smtClean="0"/>
              <a:t>Les politiques environnementales</a:t>
            </a:r>
          </a:p>
          <a:p>
            <a:r>
              <a:rPr lang="fr-FR" dirty="0" smtClean="0"/>
              <a:t>Les </a:t>
            </a:r>
            <a:r>
              <a:rPr lang="fr-FR" smtClean="0"/>
              <a:t>aspects sociaux-économiques </a:t>
            </a:r>
            <a:r>
              <a:rPr lang="fr-FR" dirty="0" smtClean="0"/>
              <a:t>et financiers</a:t>
            </a:r>
          </a:p>
          <a:p>
            <a:r>
              <a:rPr lang="fr-FR" dirty="0" smtClean="0"/>
              <a:t>Les questions posées, des réponses qui dépendent du point de vue de l’interlocuteur (valeurs, risques acceptables, échelle de temps considérée, place de l’homme dans la nature etc..)</a:t>
            </a:r>
          </a:p>
          <a:p>
            <a:r>
              <a:rPr lang="fr-FR" dirty="0" smtClean="0"/>
              <a:t>Des décisions faisant intervenir tous les aspects du problème</a:t>
            </a:r>
            <a:endParaRPr lang="fr-FR" dirty="0"/>
          </a:p>
        </p:txBody>
      </p:sp>
    </p:spTree>
    <p:extLst>
      <p:ext uri="{BB962C8B-B14F-4D97-AF65-F5344CB8AC3E}">
        <p14:creationId xmlns:p14="http://schemas.microsoft.com/office/powerpoint/2010/main" val="20110961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multiples questions</a:t>
            </a:r>
            <a:endParaRPr lang="en-US" dirty="0"/>
          </a:p>
        </p:txBody>
      </p:sp>
      <p:sp>
        <p:nvSpPr>
          <p:cNvPr id="3" name="Content Placeholder 2"/>
          <p:cNvSpPr>
            <a:spLocks noGrp="1"/>
          </p:cNvSpPr>
          <p:nvPr>
            <p:ph idx="1"/>
          </p:nvPr>
        </p:nvSpPr>
        <p:spPr/>
        <p:txBody>
          <a:bodyPr>
            <a:normAutofit fontScale="77500" lnSpcReduction="20000"/>
          </a:bodyPr>
          <a:lstStyle/>
          <a:p>
            <a:r>
              <a:rPr lang="fr-FR" dirty="0" smtClean="0"/>
              <a:t>Peut-on prendre une décision en se basant uniquement sur la science?</a:t>
            </a:r>
          </a:p>
          <a:p>
            <a:r>
              <a:rPr lang="fr-FR" dirty="0" smtClean="0"/>
              <a:t>Devrait-on exploiter cette ressource si l’on pouvait atténuer les impacts environnementaux?</a:t>
            </a:r>
          </a:p>
          <a:p>
            <a:r>
              <a:rPr lang="fr-FR" dirty="0" smtClean="0"/>
              <a:t>La transition énergétique mondiale et en France peut-elle se passer du gaz naturel? </a:t>
            </a:r>
          </a:p>
          <a:p>
            <a:r>
              <a:rPr lang="fr-FR" dirty="0" smtClean="0"/>
              <a:t>L’exploitation du gaz de schiste n’est-elle qu’une bulle spéculative?</a:t>
            </a:r>
          </a:p>
          <a:p>
            <a:r>
              <a:rPr lang="fr-FR" dirty="0" smtClean="0"/>
              <a:t>Ne faudrait-il pas au moins faire de la recherche pour connaître la ressource ou savoir si cela vaut le cout d’exploiter en France?</a:t>
            </a:r>
          </a:p>
          <a:p>
            <a:r>
              <a:rPr lang="fr-FR" dirty="0" smtClean="0"/>
              <a:t>Sera-t-il possible de restaurer les territoires endommages par l’exploitation des gaz de schistes</a:t>
            </a:r>
          </a:p>
          <a:p>
            <a:endParaRPr lang="en-US" dirty="0"/>
          </a:p>
        </p:txBody>
      </p:sp>
    </p:spTree>
    <p:extLst>
      <p:ext uri="{BB962C8B-B14F-4D97-AF65-F5344CB8AC3E}">
        <p14:creationId xmlns:p14="http://schemas.microsoft.com/office/powerpoint/2010/main" val="2186906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Les informations à notre disposition proviennent principalement des US</a:t>
            </a:r>
            <a:endParaRPr lang="fr-FR" dirty="0"/>
          </a:p>
        </p:txBody>
      </p:sp>
      <p:sp>
        <p:nvSpPr>
          <p:cNvPr id="3" name="Content Placeholder 2"/>
          <p:cNvSpPr>
            <a:spLocks noGrp="1"/>
          </p:cNvSpPr>
          <p:nvPr>
            <p:ph idx="1"/>
          </p:nvPr>
        </p:nvSpPr>
        <p:spPr/>
        <p:txBody>
          <a:bodyPr>
            <a:normAutofit fontScale="85000" lnSpcReduction="10000"/>
          </a:bodyPr>
          <a:lstStyle/>
          <a:p>
            <a:r>
              <a:rPr lang="fr-FR" dirty="0" smtClean="0"/>
              <a:t>Parce que c’est là qu’on exploite déjà depuis un bon bout de temps</a:t>
            </a:r>
          </a:p>
          <a:p>
            <a:r>
              <a:rPr lang="fr-FR" dirty="0" smtClean="0"/>
              <a:t>Mais les conditions sont différentes</a:t>
            </a:r>
          </a:p>
          <a:p>
            <a:pPr lvl="1"/>
            <a:r>
              <a:rPr lang="fr-FR" dirty="0" smtClean="0"/>
              <a:t>Les dimensions des paysages US sont gigantesques</a:t>
            </a:r>
          </a:p>
          <a:p>
            <a:pPr lvl="1"/>
            <a:r>
              <a:rPr lang="fr-FR" dirty="0" smtClean="0"/>
              <a:t>Les densités de population de beaucoup inférieures</a:t>
            </a:r>
          </a:p>
          <a:p>
            <a:pPr lvl="1"/>
            <a:r>
              <a:rPr lang="fr-FR" dirty="0" smtClean="0"/>
              <a:t>Les aquifères généralement plus simples</a:t>
            </a:r>
          </a:p>
          <a:p>
            <a:pPr lvl="1"/>
            <a:r>
              <a:rPr lang="fr-FR" dirty="0" smtClean="0"/>
              <a:t>Les propriétés foncières et minières différentes</a:t>
            </a:r>
          </a:p>
          <a:p>
            <a:pPr lvl="1"/>
            <a:r>
              <a:rPr lang="fr-FR" dirty="0" smtClean="0"/>
              <a:t>les lois environnementales plus compliquées (fédéral vs. Etat) et plus influencées par la politique et les lobbies</a:t>
            </a:r>
          </a:p>
          <a:p>
            <a:pPr lvl="1"/>
            <a:r>
              <a:rPr lang="fr-FR" dirty="0" smtClean="0"/>
              <a:t>Le rôle de Wall Street (la bourse) plus central et plus puissant</a:t>
            </a:r>
          </a:p>
          <a:p>
            <a:pPr lvl="1"/>
            <a:endParaRPr lang="en-US" dirty="0"/>
          </a:p>
        </p:txBody>
      </p:sp>
    </p:spTree>
    <p:extLst>
      <p:ext uri="{BB962C8B-B14F-4D97-AF65-F5344CB8AC3E}">
        <p14:creationId xmlns:p14="http://schemas.microsoft.com/office/powerpoint/2010/main" val="2741580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s Production.jpg"/>
          <p:cNvPicPr>
            <a:picLocks noChangeAspect="1"/>
          </p:cNvPicPr>
          <p:nvPr/>
        </p:nvPicPr>
        <p:blipFill>
          <a:blip r:embed="rId3"/>
          <a:stretch>
            <a:fillRect/>
          </a:stretch>
        </p:blipFill>
        <p:spPr>
          <a:xfrm>
            <a:off x="447675" y="600075"/>
            <a:ext cx="8248650" cy="5657850"/>
          </a:xfrm>
          <a:prstGeom prst="rect">
            <a:avLst/>
          </a:prstGeom>
        </p:spPr>
      </p:pic>
    </p:spTree>
    <p:extLst>
      <p:ext uri="{BB962C8B-B14F-4D97-AF65-F5344CB8AC3E}">
        <p14:creationId xmlns:p14="http://schemas.microsoft.com/office/powerpoint/2010/main" val="11257873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fr-FR" dirty="0" smtClean="0"/>
              <a:t>Forage Horizontal et Fracturation Hydraulique</a:t>
            </a:r>
            <a:endParaRPr lang="fr-FR" dirty="0"/>
          </a:p>
        </p:txBody>
      </p:sp>
      <p:pic>
        <p:nvPicPr>
          <p:cNvPr id="6" name="Content Placeholder 5" descr="Figure 2-2 Forage horizontal et fracturation hydraulique.pdf"/>
          <p:cNvPicPr>
            <a:picLocks noGrp="1" noChangeAspect="1"/>
          </p:cNvPicPr>
          <p:nvPr>
            <p:ph idx="1"/>
          </p:nvPr>
        </p:nvPicPr>
        <p:blipFill>
          <a:blip r:embed="rId2">
            <a:extLst>
              <a:ext uri="{28A0092B-C50C-407E-A947-70E740481C1C}">
                <a14:useLocalDpi xmlns:a14="http://schemas.microsoft.com/office/drawing/2010/main" val="0"/>
              </a:ext>
            </a:extLst>
          </a:blip>
          <a:srcRect t="11087" b="11087"/>
          <a:stretch>
            <a:fillRect/>
          </a:stretch>
        </p:blipFill>
        <p:spPr>
          <a:xfrm>
            <a:off x="61715" y="1600200"/>
            <a:ext cx="9006085" cy="4953000"/>
          </a:xfrm>
        </p:spPr>
      </p:pic>
    </p:spTree>
    <p:extLst>
      <p:ext uri="{BB962C8B-B14F-4D97-AF65-F5344CB8AC3E}">
        <p14:creationId xmlns:p14="http://schemas.microsoft.com/office/powerpoint/2010/main" val="1653236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L’eau</a:t>
            </a:r>
            <a:r>
              <a:rPr lang="en-US" dirty="0" smtClean="0"/>
              <a:t> </a:t>
            </a:r>
            <a:r>
              <a:rPr lang="en-US" dirty="0" err="1" smtClean="0"/>
              <a:t>dans</a:t>
            </a:r>
            <a:r>
              <a:rPr lang="en-US" dirty="0" smtClean="0"/>
              <a:t> la fracturation </a:t>
            </a:r>
            <a:r>
              <a:rPr lang="en-US" dirty="0" err="1" smtClean="0"/>
              <a:t>Hydraulique</a:t>
            </a:r>
            <a:endParaRPr lang="en-US" dirty="0"/>
          </a:p>
        </p:txBody>
      </p:sp>
      <p:pic>
        <p:nvPicPr>
          <p:cNvPr id="4" name="Content Placeholder 3" descr="Figure 3-1 Impact_eau.pdf"/>
          <p:cNvPicPr>
            <a:picLocks noGrp="1" noChangeAspect="1"/>
          </p:cNvPicPr>
          <p:nvPr>
            <p:ph idx="1"/>
          </p:nvPr>
        </p:nvPicPr>
        <p:blipFill>
          <a:blip r:embed="rId2">
            <a:extLst>
              <a:ext uri="{28A0092B-C50C-407E-A947-70E740481C1C}">
                <a14:useLocalDpi xmlns:a14="http://schemas.microsoft.com/office/drawing/2010/main" val="0"/>
              </a:ext>
            </a:extLst>
          </a:blip>
          <a:srcRect t="11087" b="11087"/>
          <a:stretch>
            <a:fillRect/>
          </a:stretch>
        </p:blipFill>
        <p:spPr>
          <a:xfrm>
            <a:off x="-890152" y="996650"/>
            <a:ext cx="10649111" cy="5856601"/>
          </a:xfrm>
        </p:spPr>
      </p:pic>
    </p:spTree>
    <p:extLst>
      <p:ext uri="{BB962C8B-B14F-4D97-AF65-F5344CB8AC3E}">
        <p14:creationId xmlns:p14="http://schemas.microsoft.com/office/powerpoint/2010/main" val="39264651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Les problèmes liés à l’eau</a:t>
            </a:r>
            <a:endParaRPr lang="fr-FR" dirty="0"/>
          </a:p>
        </p:txBody>
      </p:sp>
      <p:sp>
        <p:nvSpPr>
          <p:cNvPr id="3" name="Content Placeholder 2"/>
          <p:cNvSpPr>
            <a:spLocks noGrp="1"/>
          </p:cNvSpPr>
          <p:nvPr>
            <p:ph idx="1"/>
          </p:nvPr>
        </p:nvSpPr>
        <p:spPr>
          <a:xfrm>
            <a:off x="457200" y="1600200"/>
            <a:ext cx="8355734" cy="4920902"/>
          </a:xfrm>
        </p:spPr>
        <p:txBody>
          <a:bodyPr>
            <a:normAutofit fontScale="70000" lnSpcReduction="20000"/>
          </a:bodyPr>
          <a:lstStyle/>
          <a:p>
            <a:r>
              <a:rPr lang="en-US" dirty="0" smtClean="0"/>
              <a:t>Contamination des </a:t>
            </a:r>
            <a:r>
              <a:rPr lang="fr-FR" dirty="0" smtClean="0"/>
              <a:t>aquifères</a:t>
            </a:r>
          </a:p>
          <a:p>
            <a:pPr lvl="1"/>
            <a:r>
              <a:rPr lang="fr-FR" dirty="0" smtClean="0"/>
              <a:t>L’eau utilisée pour la fracturation contient des contaminants surfactants qui ont des effets nocifs</a:t>
            </a:r>
          </a:p>
          <a:p>
            <a:pPr lvl="2"/>
            <a:r>
              <a:rPr lang="fr-FR" dirty="0" smtClean="0"/>
              <a:t>2500+ produits contenant 750 substances (2005-2009 14 compagnies), 29 substances aux propriétés cancérogènes. BTEX </a:t>
            </a:r>
            <a:r>
              <a:rPr lang="fr-FR" dirty="0" err="1" smtClean="0"/>
              <a:t>Benzene</a:t>
            </a:r>
            <a:r>
              <a:rPr lang="fr-FR" dirty="0" smtClean="0"/>
              <a:t>, </a:t>
            </a:r>
            <a:r>
              <a:rPr lang="fr-FR" dirty="0" err="1" smtClean="0"/>
              <a:t>Toluene</a:t>
            </a:r>
            <a:r>
              <a:rPr lang="fr-FR" dirty="0" smtClean="0"/>
              <a:t>, </a:t>
            </a:r>
            <a:r>
              <a:rPr lang="fr-FR" dirty="0" err="1" smtClean="0"/>
              <a:t>ethylebnzene</a:t>
            </a:r>
            <a:r>
              <a:rPr lang="fr-FR" dirty="0" smtClean="0"/>
              <a:t> et </a:t>
            </a:r>
            <a:r>
              <a:rPr lang="fr-FR" dirty="0" err="1" smtClean="0"/>
              <a:t>Xylene</a:t>
            </a:r>
            <a:r>
              <a:rPr lang="fr-FR" dirty="0" smtClean="0"/>
              <a:t> polluants atmosphériques dangereux</a:t>
            </a:r>
            <a:endParaRPr lang="fr-FR" dirty="0" smtClean="0"/>
          </a:p>
          <a:p>
            <a:pPr lvl="1"/>
            <a:r>
              <a:rPr lang="fr-FR" dirty="0" smtClean="0"/>
              <a:t>Grande distance entre les couches de schistes et les aquifères superficiels empêche la contamination des aquifères à court terme.</a:t>
            </a:r>
          </a:p>
          <a:p>
            <a:pPr lvl="1"/>
            <a:r>
              <a:rPr lang="fr-FR" dirty="0" smtClean="0"/>
              <a:t>L’eau qui ressort est contaminée (directement ou indirectement – P, </a:t>
            </a:r>
            <a:r>
              <a:rPr lang="fr-FR" dirty="0" err="1" smtClean="0"/>
              <a:t>T</a:t>
            </a:r>
            <a:r>
              <a:rPr lang="fr-FR" dirty="0" smtClean="0"/>
              <a:t>) et doit être évacuée (mise dans des étangs ou réinjectée ou transportée pour être injectée ailleurs)</a:t>
            </a:r>
          </a:p>
          <a:p>
            <a:pPr lvl="1"/>
            <a:r>
              <a:rPr lang="fr-FR" dirty="0" smtClean="0"/>
              <a:t>Contamination des aquifères possible à travers le ciment du forage vertical et les accidents et incidents</a:t>
            </a:r>
          </a:p>
          <a:p>
            <a:pPr lvl="1"/>
            <a:r>
              <a:rPr lang="fr-FR" dirty="0" smtClean="0"/>
              <a:t>Remontées possibles à terme (10 ans ou plus) d’eau contaminée injectée pour la fracturation hydraulique par l’intermédiaire de fractures créées dans le sous-sol ou par les forages défectueux</a:t>
            </a:r>
            <a:endParaRPr lang="fr-FR" dirty="0"/>
          </a:p>
        </p:txBody>
      </p:sp>
    </p:spTree>
    <p:extLst>
      <p:ext uri="{BB962C8B-B14F-4D97-AF65-F5344CB8AC3E}">
        <p14:creationId xmlns:p14="http://schemas.microsoft.com/office/powerpoint/2010/main" val="231013231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2097</TotalTime>
  <Words>1639</Words>
  <Application>Microsoft Macintosh PowerPoint</Application>
  <PresentationFormat>On-screen Show (4:3)</PresentationFormat>
  <Paragraphs>108</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Les Gaz de Schistes</vt:lpstr>
      <vt:lpstr>PowerPoint Presentation</vt:lpstr>
      <vt:lpstr>Principaux éléments analysés</vt:lpstr>
      <vt:lpstr>De multiples questions</vt:lpstr>
      <vt:lpstr>Les informations à notre disposition proviennent principalement des US</vt:lpstr>
      <vt:lpstr>PowerPoint Presentation</vt:lpstr>
      <vt:lpstr>Forage Horizontal et Fracturation Hydraulique</vt:lpstr>
      <vt:lpstr>L’eau dans la fracturation Hydraulique</vt:lpstr>
      <vt:lpstr>Les problèmes liés à l’eau</vt:lpstr>
      <vt:lpstr>Les problèmes liés à l’eau</vt:lpstr>
      <vt:lpstr>Problèmes liés au climat</vt:lpstr>
      <vt:lpstr>Effet du Méthane sur le Climat</vt:lpstr>
      <vt:lpstr>Sources et Puits du Méthane</vt:lpstr>
      <vt:lpstr>PowerPoint Presentation</vt:lpstr>
      <vt:lpstr>PowerPoint Presentation</vt:lpstr>
      <vt:lpstr>PowerPoint Presentation</vt:lpstr>
      <vt:lpstr>Le Méthane Fugitif</vt:lpstr>
      <vt:lpstr>Les aspects sociaux-économiques</vt:lpstr>
      <vt:lpstr>Aspects financiers: Bulle spéculative?</vt:lpstr>
      <vt:lpstr>Aspects financiers: Role de Wall Street</vt:lpstr>
      <vt:lpstr> Domaine à caractéristiques complexes</vt:lpstr>
      <vt:lpstr>PowerPoint Presentation</vt:lpstr>
      <vt:lpstr>Is facing Climate Change as urgent as some suggest? And what should be done about it? Facilitators Drs Arnold and Amy Mindell</vt:lpstr>
    </vt:vector>
  </TitlesOfParts>
  <Company>UCSB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Gaz de Schistes</dc:title>
  <dc:creator>Catherine Gautier</dc:creator>
  <cp:lastModifiedBy>Catherine Gautier</cp:lastModifiedBy>
  <cp:revision>117</cp:revision>
  <dcterms:created xsi:type="dcterms:W3CDTF">2013-11-02T19:24:08Z</dcterms:created>
  <dcterms:modified xsi:type="dcterms:W3CDTF">2013-11-05T10:03:07Z</dcterms:modified>
</cp:coreProperties>
</file>